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A05E3-14B9-4274-A6C5-F9D761A7BEB1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30D99-A3B3-48E9-8E22-BE8165EC14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6955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56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435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933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8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534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18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48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444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8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7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78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3371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1F822-FD5B-58AA-5455-2531310CE4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A presentation on topic  Total quality management(</a:t>
            </a:r>
            <a:r>
              <a:rPr lang="en-IN" dirty="0" err="1"/>
              <a:t>tqm</a:t>
            </a:r>
            <a:r>
              <a:rPr lang="en-IN" dirty="0"/>
              <a:t>)</a:t>
            </a:r>
            <a:br>
              <a:rPr lang="en-IN" dirty="0"/>
            </a:br>
            <a:endParaRPr lang="en-IN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7FBE0B6-B1A6-DE9C-1071-3D4E45DACE06}"/>
              </a:ext>
            </a:extLst>
          </p:cNvPr>
          <p:cNvSpPr txBox="1"/>
          <p:nvPr/>
        </p:nvSpPr>
        <p:spPr>
          <a:xfrm>
            <a:off x="6780362" y="3878287"/>
            <a:ext cx="40544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Dr. </a:t>
            </a:r>
            <a:r>
              <a:rPr lang="en-US" sz="2000" dirty="0" err="1"/>
              <a:t>Srinibash</a:t>
            </a:r>
            <a:r>
              <a:rPr lang="en-US" sz="2000" dirty="0"/>
              <a:t> Dash</a:t>
            </a:r>
          </a:p>
          <a:p>
            <a:pPr algn="ctr"/>
            <a:r>
              <a:rPr lang="en-US" sz="2000" dirty="0"/>
              <a:t>Associate Professor &amp; Head</a:t>
            </a:r>
          </a:p>
          <a:p>
            <a:pPr algn="ctr"/>
            <a:r>
              <a:rPr lang="en-US" sz="2000" dirty="0"/>
              <a:t>School of Management</a:t>
            </a:r>
          </a:p>
          <a:p>
            <a:pPr algn="ctr"/>
            <a:r>
              <a:rPr lang="en-US" sz="2000" dirty="0"/>
              <a:t>Gangadhar </a:t>
            </a:r>
            <a:r>
              <a:rPr lang="en-US" sz="2000" dirty="0" err="1"/>
              <a:t>Meher</a:t>
            </a:r>
            <a:r>
              <a:rPr lang="en-US" sz="2000" dirty="0"/>
              <a:t> University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928063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2ABF4-E489-1FD4-B72B-6A15C011F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236396"/>
          </a:xfrm>
        </p:spPr>
        <p:txBody>
          <a:bodyPr>
            <a:normAutofit/>
          </a:bodyPr>
          <a:lstStyle/>
          <a:p>
            <a:r>
              <a:rPr lang="en-IN" b="1" dirty="0">
                <a:solidFill>
                  <a:schemeClr val="tx1"/>
                </a:solidFill>
              </a:rPr>
              <a:t>CONTENT:</a:t>
            </a:r>
            <a:br>
              <a:rPr lang="en-IN" b="1" dirty="0">
                <a:solidFill>
                  <a:schemeClr val="tx1"/>
                </a:solidFill>
              </a:rPr>
            </a:br>
            <a:br>
              <a:rPr lang="en-IN" b="1" dirty="0">
                <a:solidFill>
                  <a:schemeClr val="tx1"/>
                </a:solidFill>
              </a:rPr>
            </a:br>
            <a:br>
              <a:rPr lang="en-IN" b="1" dirty="0">
                <a:solidFill>
                  <a:schemeClr val="tx1"/>
                </a:solidFill>
              </a:rPr>
            </a:br>
            <a:r>
              <a:rPr lang="en-IN" b="1" dirty="0">
                <a:solidFill>
                  <a:schemeClr val="tx1"/>
                </a:solidFill>
              </a:rPr>
              <a:t>INTRODUCTION</a:t>
            </a:r>
            <a:br>
              <a:rPr lang="en-IN" b="1" dirty="0">
                <a:solidFill>
                  <a:schemeClr val="tx1"/>
                </a:solidFill>
              </a:rPr>
            </a:br>
            <a:r>
              <a:rPr lang="en-IN" b="1" dirty="0">
                <a:solidFill>
                  <a:schemeClr val="tx1"/>
                </a:solidFill>
              </a:rPr>
              <a:t>OBJECTIVES OF TQM</a:t>
            </a:r>
            <a:br>
              <a:rPr lang="en-IN" b="1" dirty="0">
                <a:solidFill>
                  <a:schemeClr val="tx1"/>
                </a:solidFill>
              </a:rPr>
            </a:br>
            <a:r>
              <a:rPr lang="en-IN" b="1" dirty="0">
                <a:solidFill>
                  <a:schemeClr val="tx1"/>
                </a:solidFill>
              </a:rPr>
              <a:t>BENEFITS OF TQM IN HR</a:t>
            </a:r>
            <a:br>
              <a:rPr lang="en-IN" b="1" dirty="0">
                <a:solidFill>
                  <a:schemeClr val="tx1"/>
                </a:solidFill>
              </a:rPr>
            </a:br>
            <a:r>
              <a:rPr lang="en-IN" b="1" dirty="0">
                <a:solidFill>
                  <a:schemeClr val="tx1"/>
                </a:solidFill>
              </a:rPr>
              <a:t>KEY ROLES OF HR IN TQM</a:t>
            </a:r>
            <a:br>
              <a:rPr lang="en-IN" b="1" dirty="0">
                <a:solidFill>
                  <a:schemeClr val="tx1"/>
                </a:solidFill>
              </a:rPr>
            </a:br>
            <a:r>
              <a:rPr lang="en-IN" b="1" dirty="0">
                <a:solidFill>
                  <a:schemeClr val="tx1"/>
                </a:solidFill>
              </a:rPr>
              <a:t>CASE STUDY</a:t>
            </a:r>
            <a:br>
              <a:rPr lang="en-IN" b="1" dirty="0">
                <a:solidFill>
                  <a:schemeClr val="tx1"/>
                </a:solidFill>
              </a:rPr>
            </a:b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87130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CDA5F-2A6E-3E49-38E5-6D8DF818E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599"/>
            <a:ext cx="9875520" cy="5482975"/>
          </a:xfrm>
        </p:spPr>
        <p:txBody>
          <a:bodyPr>
            <a:normAutofit/>
          </a:bodyPr>
          <a:lstStyle/>
          <a:p>
            <a:r>
              <a:rPr lang="en-IN" b="1" u="sng" dirty="0">
                <a:solidFill>
                  <a:schemeClr val="tx1"/>
                </a:solidFill>
              </a:rPr>
              <a:t>INTRODUCTION:</a:t>
            </a:r>
            <a:br>
              <a:rPr lang="en-IN" dirty="0"/>
            </a:br>
            <a:br>
              <a:rPr lang="en-IN" dirty="0"/>
            </a:br>
            <a:br>
              <a:rPr lang="en-IN" dirty="0"/>
            </a:br>
            <a:r>
              <a:rPr lang="en-IN" dirty="0"/>
              <a:t>     </a:t>
            </a:r>
            <a:r>
              <a:rPr lang="en-IN" sz="4000" dirty="0">
                <a:solidFill>
                  <a:schemeClr val="tx1"/>
                </a:solidFill>
              </a:rPr>
              <a:t>TQM is a management approach aimed at long term success by focusing on customer satisfaction through continuous improvement of processes, products and services.</a:t>
            </a:r>
          </a:p>
        </p:txBody>
      </p:sp>
    </p:spTree>
    <p:extLst>
      <p:ext uri="{BB962C8B-B14F-4D97-AF65-F5344CB8AC3E}">
        <p14:creationId xmlns:p14="http://schemas.microsoft.com/office/powerpoint/2010/main" val="322868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A228E-7F99-7384-45DA-C25430E3B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175" y="0"/>
            <a:ext cx="11024171" cy="6390526"/>
          </a:xfrm>
        </p:spPr>
        <p:txBody>
          <a:bodyPr>
            <a:normAutofit fontScale="90000"/>
          </a:bodyPr>
          <a:lstStyle/>
          <a:p>
            <a:r>
              <a:rPr lang="en-IN" b="1" u="sng" dirty="0">
                <a:solidFill>
                  <a:schemeClr val="tx1"/>
                </a:solidFill>
              </a:rPr>
              <a:t>Objectives of TQM:</a:t>
            </a:r>
            <a:br>
              <a:rPr lang="en-IN" dirty="0"/>
            </a:br>
            <a:r>
              <a:rPr lang="en-IN" sz="3100" b="1" dirty="0">
                <a:solidFill>
                  <a:schemeClr val="tx1"/>
                </a:solidFill>
              </a:rPr>
              <a:t>1.customer satisfaction:</a:t>
            </a:r>
            <a:br>
              <a:rPr lang="en-IN" b="1" dirty="0">
                <a:solidFill>
                  <a:schemeClr val="tx1"/>
                </a:solidFill>
              </a:rPr>
            </a:br>
            <a:r>
              <a:rPr lang="en-IN" b="1" dirty="0">
                <a:solidFill>
                  <a:schemeClr val="tx1"/>
                </a:solidFill>
              </a:rPr>
              <a:t> </a:t>
            </a:r>
            <a:r>
              <a:rPr lang="en-IN" sz="3600" b="1" cap="none" dirty="0">
                <a:solidFill>
                  <a:schemeClr val="tx1"/>
                </a:solidFill>
              </a:rPr>
              <a:t>F</a:t>
            </a:r>
            <a:r>
              <a:rPr lang="en-IN" sz="3600" cap="none" dirty="0">
                <a:solidFill>
                  <a:schemeClr val="tx1"/>
                </a:solidFill>
              </a:rPr>
              <a:t>ocus on understanding customer needs and improving their experience.</a:t>
            </a:r>
            <a:br>
              <a:rPr lang="en-IN" sz="3600" cap="none" dirty="0">
                <a:solidFill>
                  <a:schemeClr val="tx1"/>
                </a:solidFill>
              </a:rPr>
            </a:br>
            <a:r>
              <a:rPr lang="en-IN" sz="3100" b="1" dirty="0">
                <a:solidFill>
                  <a:schemeClr val="tx1"/>
                </a:solidFill>
              </a:rPr>
              <a:t>2.continuous improvement:</a:t>
            </a:r>
            <a:br>
              <a:rPr lang="en-IN" dirty="0">
                <a:solidFill>
                  <a:schemeClr val="tx1"/>
                </a:solidFill>
              </a:rPr>
            </a:br>
            <a:r>
              <a:rPr lang="en-IN" dirty="0">
                <a:solidFill>
                  <a:schemeClr val="tx1"/>
                </a:solidFill>
              </a:rPr>
              <a:t> </a:t>
            </a:r>
            <a:r>
              <a:rPr lang="en-IN" sz="3600" cap="none" dirty="0">
                <a:solidFill>
                  <a:schemeClr val="tx1"/>
                </a:solidFill>
              </a:rPr>
              <a:t>Foster a culture of continuous improvement in processes, products and services.</a:t>
            </a:r>
            <a:br>
              <a:rPr lang="en-IN" sz="3600" cap="none" dirty="0">
                <a:solidFill>
                  <a:schemeClr val="tx1"/>
                </a:solidFill>
              </a:rPr>
            </a:br>
            <a:r>
              <a:rPr lang="en-IN" sz="3100" b="1" dirty="0">
                <a:solidFill>
                  <a:schemeClr val="tx1"/>
                </a:solidFill>
              </a:rPr>
              <a:t>3.employee involvement:</a:t>
            </a:r>
            <a:br>
              <a:rPr lang="en-IN" dirty="0">
                <a:solidFill>
                  <a:schemeClr val="tx1"/>
                </a:solidFill>
              </a:rPr>
            </a:br>
            <a:r>
              <a:rPr lang="en-IN" dirty="0">
                <a:solidFill>
                  <a:schemeClr val="tx1"/>
                </a:solidFill>
              </a:rPr>
              <a:t> </a:t>
            </a:r>
            <a:r>
              <a:rPr lang="en-IN" sz="3600" cap="none" dirty="0">
                <a:solidFill>
                  <a:schemeClr val="tx1"/>
                </a:solidFill>
              </a:rPr>
              <a:t>Encourage active participation of employees at all level.</a:t>
            </a:r>
            <a:br>
              <a:rPr lang="en-IN" sz="3600" cap="none" dirty="0">
                <a:solidFill>
                  <a:schemeClr val="tx1"/>
                </a:solidFill>
              </a:rPr>
            </a:br>
            <a:r>
              <a:rPr lang="en-IN" sz="3100" b="1" dirty="0">
                <a:solidFill>
                  <a:schemeClr val="tx1"/>
                </a:solidFill>
              </a:rPr>
              <a:t>4.leadership commitment:</a:t>
            </a:r>
            <a:br>
              <a:rPr lang="en-IN" dirty="0">
                <a:solidFill>
                  <a:schemeClr val="tx1"/>
                </a:solidFill>
              </a:rPr>
            </a:br>
            <a:r>
              <a:rPr lang="en-IN" cap="none" dirty="0">
                <a:solidFill>
                  <a:schemeClr val="tx1"/>
                </a:solidFill>
              </a:rPr>
              <a:t> </a:t>
            </a:r>
            <a:r>
              <a:rPr lang="en-IN" sz="3600" cap="none" dirty="0">
                <a:solidFill>
                  <a:schemeClr val="tx1"/>
                </a:solidFill>
              </a:rPr>
              <a:t>Secure strong and consistent commitment from top management to set clear quality goals and standards.</a:t>
            </a:r>
            <a:endParaRPr lang="en-IN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2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45C1D-BAD0-736D-07A0-E0F095C5F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39" y="-256854"/>
            <a:ext cx="11394041" cy="6513816"/>
          </a:xfrm>
        </p:spPr>
        <p:txBody>
          <a:bodyPr/>
          <a:lstStyle/>
          <a:p>
            <a:r>
              <a:rPr lang="en-IN" b="1" u="sng" dirty="0">
                <a:solidFill>
                  <a:schemeClr val="tx1"/>
                </a:solidFill>
              </a:rPr>
              <a:t>Benefits of TQM in HR:</a:t>
            </a:r>
            <a:br>
              <a:rPr lang="en-IN" dirty="0"/>
            </a:br>
            <a:r>
              <a:rPr lang="en-IN" sz="2800" b="1" dirty="0">
                <a:solidFill>
                  <a:schemeClr val="tx1"/>
                </a:solidFill>
              </a:rPr>
              <a:t>1.Enhanced employee productivity: </a:t>
            </a:r>
            <a:r>
              <a:rPr lang="en-IN" sz="2800" cap="none" dirty="0">
                <a:solidFill>
                  <a:schemeClr val="tx1"/>
                </a:solidFill>
              </a:rPr>
              <a:t>continuous skill development and motivation.</a:t>
            </a:r>
            <a:br>
              <a:rPr lang="en-IN" sz="2800" cap="none" dirty="0">
                <a:solidFill>
                  <a:schemeClr val="tx1"/>
                </a:solidFill>
              </a:rPr>
            </a:br>
            <a:br>
              <a:rPr lang="en-IN" sz="2800" cap="none" dirty="0">
                <a:solidFill>
                  <a:schemeClr val="tx1"/>
                </a:solidFill>
              </a:rPr>
            </a:br>
            <a:r>
              <a:rPr lang="en-IN" sz="2800" b="1" dirty="0">
                <a:solidFill>
                  <a:schemeClr val="tx1"/>
                </a:solidFill>
              </a:rPr>
              <a:t>2.Reduce attrition rates: </a:t>
            </a:r>
            <a:r>
              <a:rPr lang="en-IN" sz="2800" cap="none" dirty="0">
                <a:solidFill>
                  <a:schemeClr val="tx1"/>
                </a:solidFill>
              </a:rPr>
              <a:t>Employees feel valued and aligned with quality objectives.</a:t>
            </a:r>
            <a:br>
              <a:rPr lang="en-IN" sz="2800" cap="none" dirty="0">
                <a:solidFill>
                  <a:schemeClr val="tx1"/>
                </a:solidFill>
              </a:rPr>
            </a:br>
            <a:br>
              <a:rPr lang="en-IN" sz="2800" cap="none" dirty="0">
                <a:solidFill>
                  <a:schemeClr val="tx1"/>
                </a:solidFill>
              </a:rPr>
            </a:br>
            <a:r>
              <a:rPr lang="en-IN" sz="2800" b="1" dirty="0">
                <a:solidFill>
                  <a:schemeClr val="tx1"/>
                </a:solidFill>
              </a:rPr>
              <a:t>3.Improved communication: </a:t>
            </a:r>
            <a:r>
              <a:rPr lang="en-IN" sz="2800" cap="none" dirty="0">
                <a:solidFill>
                  <a:schemeClr val="tx1"/>
                </a:solidFill>
              </a:rPr>
              <a:t>Open channels foster trust and collaboration.</a:t>
            </a:r>
            <a:br>
              <a:rPr lang="en-IN" sz="2800" cap="none" dirty="0">
                <a:solidFill>
                  <a:schemeClr val="tx1"/>
                </a:solidFill>
              </a:rPr>
            </a:br>
            <a:br>
              <a:rPr lang="en-IN" sz="2800" cap="none" dirty="0">
                <a:solidFill>
                  <a:schemeClr val="tx1"/>
                </a:solidFill>
              </a:rPr>
            </a:br>
            <a:r>
              <a:rPr lang="en-IN" sz="2800" b="1" dirty="0">
                <a:solidFill>
                  <a:schemeClr val="tx1"/>
                </a:solidFill>
              </a:rPr>
              <a:t>4.Customer satisfaction: </a:t>
            </a:r>
            <a:r>
              <a:rPr lang="en-IN" sz="2800" cap="none" dirty="0">
                <a:solidFill>
                  <a:schemeClr val="tx1"/>
                </a:solidFill>
              </a:rPr>
              <a:t>High-quality products and services result from motivated employee.</a:t>
            </a:r>
            <a:endParaRPr lang="en-IN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423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B49A1-0679-0D07-7FDC-0913EAA1E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450" y="215757"/>
            <a:ext cx="11044720" cy="6318607"/>
          </a:xfrm>
        </p:spPr>
        <p:txBody>
          <a:bodyPr>
            <a:normAutofit/>
          </a:bodyPr>
          <a:lstStyle/>
          <a:p>
            <a:r>
              <a:rPr lang="en-IN" b="1" u="sng" dirty="0">
                <a:solidFill>
                  <a:schemeClr val="tx1"/>
                </a:solidFill>
              </a:rPr>
              <a:t>KEY ROLES OF HR IN TQM:</a:t>
            </a:r>
            <a:br>
              <a:rPr lang="en-IN" b="1" u="sng" dirty="0">
                <a:solidFill>
                  <a:schemeClr val="tx1"/>
                </a:solidFill>
              </a:rPr>
            </a:br>
            <a:r>
              <a:rPr lang="en-IN" sz="3100" b="1" dirty="0">
                <a:solidFill>
                  <a:schemeClr val="tx1"/>
                </a:solidFill>
              </a:rPr>
              <a:t>1.Training and development:-</a:t>
            </a:r>
            <a:r>
              <a:rPr lang="en-IN" sz="3100" cap="none" dirty="0">
                <a:solidFill>
                  <a:schemeClr val="tx1"/>
                </a:solidFill>
              </a:rPr>
              <a:t>Conducting training programs on TQM tools and techniques.</a:t>
            </a:r>
            <a:br>
              <a:rPr lang="en-IN" sz="3100" cap="none" dirty="0">
                <a:solidFill>
                  <a:schemeClr val="tx1"/>
                </a:solidFill>
              </a:rPr>
            </a:br>
            <a:br>
              <a:rPr lang="en-IN" sz="3600" dirty="0">
                <a:solidFill>
                  <a:schemeClr val="tx1"/>
                </a:solidFill>
              </a:rPr>
            </a:br>
            <a:r>
              <a:rPr lang="en-IN" sz="2800" b="1" cap="none" dirty="0">
                <a:solidFill>
                  <a:schemeClr val="tx1"/>
                </a:solidFill>
              </a:rPr>
              <a:t>2.EMPLOYEE ENGAGEMENT:-</a:t>
            </a:r>
            <a:r>
              <a:rPr lang="en-IN" sz="2800" cap="none" dirty="0">
                <a:solidFill>
                  <a:schemeClr val="tx1"/>
                </a:solidFill>
              </a:rPr>
              <a:t>Encouraging participation in quality improvement initiatives.</a:t>
            </a:r>
            <a:br>
              <a:rPr lang="en-IN" sz="2800" cap="none" dirty="0">
                <a:solidFill>
                  <a:schemeClr val="tx1"/>
                </a:solidFill>
              </a:rPr>
            </a:br>
            <a:br>
              <a:rPr lang="en-IN" sz="2800" cap="none" dirty="0">
                <a:solidFill>
                  <a:schemeClr val="tx1"/>
                </a:solidFill>
              </a:rPr>
            </a:br>
            <a:r>
              <a:rPr lang="en-IN" sz="2800" b="1" dirty="0">
                <a:solidFill>
                  <a:schemeClr val="tx1"/>
                </a:solidFill>
              </a:rPr>
              <a:t>3.Recruitment and selection:-</a:t>
            </a:r>
            <a:r>
              <a:rPr lang="en-IN" sz="2800" cap="none" dirty="0">
                <a:solidFill>
                  <a:schemeClr val="tx1"/>
                </a:solidFill>
              </a:rPr>
              <a:t>Hiring employees with the right skills, attitudes, and commitment to quality.</a:t>
            </a:r>
            <a:br>
              <a:rPr lang="en-IN" sz="2800" cap="none" dirty="0">
                <a:solidFill>
                  <a:schemeClr val="tx1"/>
                </a:solidFill>
              </a:rPr>
            </a:br>
            <a:br>
              <a:rPr lang="en-IN" sz="2800" cap="none" dirty="0">
                <a:solidFill>
                  <a:schemeClr val="tx1"/>
                </a:solidFill>
              </a:rPr>
            </a:br>
            <a:r>
              <a:rPr lang="en-IN" sz="2800" b="1" cap="none" dirty="0">
                <a:solidFill>
                  <a:schemeClr val="tx1"/>
                </a:solidFill>
              </a:rPr>
              <a:t>4.PERFORMANCE MANAGEMENT:-</a:t>
            </a:r>
            <a:r>
              <a:rPr lang="en-IN" sz="2800" cap="none" dirty="0">
                <a:solidFill>
                  <a:schemeClr val="tx1"/>
                </a:solidFill>
              </a:rPr>
              <a:t>Aligning individual and team goals with TQM objectives.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265553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8ACC5-B93D-104C-C0BF-865BA6130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12" y="-729465"/>
            <a:ext cx="11753636" cy="8424809"/>
          </a:xfrm>
        </p:spPr>
        <p:txBody>
          <a:bodyPr/>
          <a:lstStyle/>
          <a:p>
            <a:r>
              <a:rPr lang="en-IN" b="1" u="sng" dirty="0">
                <a:solidFill>
                  <a:schemeClr val="tx1"/>
                </a:solidFill>
              </a:rPr>
              <a:t>CASE STUDIES:</a:t>
            </a:r>
            <a:br>
              <a:rPr lang="en-IN" b="1" dirty="0">
                <a:solidFill>
                  <a:schemeClr val="tx1"/>
                </a:solidFill>
              </a:rPr>
            </a:br>
            <a:r>
              <a:rPr lang="en-IN" b="1" dirty="0">
                <a:solidFill>
                  <a:schemeClr val="tx1"/>
                </a:solidFill>
              </a:rPr>
              <a:t>MOTOROLA: </a:t>
            </a:r>
            <a:r>
              <a:rPr lang="en-IN" sz="3200" dirty="0">
                <a:solidFill>
                  <a:schemeClr val="tx1"/>
                </a:solidFill>
              </a:rPr>
              <a:t>Aligning HR with TQM goals.</a:t>
            </a:r>
            <a:br>
              <a:rPr lang="en-IN" sz="3200" dirty="0">
                <a:solidFill>
                  <a:schemeClr val="tx1"/>
                </a:solidFill>
              </a:rPr>
            </a:br>
            <a:r>
              <a:rPr lang="en-IN" sz="3200" b="1" dirty="0">
                <a:solidFill>
                  <a:schemeClr val="tx1"/>
                </a:solidFill>
              </a:rPr>
              <a:t>Context:</a:t>
            </a:r>
            <a:br>
              <a:rPr lang="en-IN" sz="3200" dirty="0">
                <a:solidFill>
                  <a:schemeClr val="tx1"/>
                </a:solidFill>
              </a:rPr>
            </a:br>
            <a:r>
              <a:rPr lang="en-IN" sz="3200" dirty="0">
                <a:solidFill>
                  <a:schemeClr val="tx1"/>
                </a:solidFill>
              </a:rPr>
              <a:t>   </a:t>
            </a:r>
            <a:r>
              <a:rPr lang="en-IN" sz="2800" cap="none" dirty="0">
                <a:solidFill>
                  <a:schemeClr val="tx1"/>
                </a:solidFill>
              </a:rPr>
              <a:t>Motorola implemented TQM in its HR practices to align employee performance with organizational goals. </a:t>
            </a:r>
            <a:br>
              <a:rPr lang="en-IN" sz="2800" cap="none" dirty="0">
                <a:solidFill>
                  <a:schemeClr val="tx1"/>
                </a:solidFill>
              </a:rPr>
            </a:br>
            <a:br>
              <a:rPr lang="en-IN" sz="2800" cap="none" dirty="0">
                <a:solidFill>
                  <a:schemeClr val="tx1"/>
                </a:solidFill>
              </a:rPr>
            </a:br>
            <a:r>
              <a:rPr lang="en-IN" sz="3200" b="1" dirty="0">
                <a:solidFill>
                  <a:schemeClr val="tx1"/>
                </a:solidFill>
              </a:rPr>
              <a:t>TQM Practices:</a:t>
            </a:r>
            <a:br>
              <a:rPr lang="en-IN" sz="3200" dirty="0">
                <a:solidFill>
                  <a:schemeClr val="tx1"/>
                </a:solidFill>
              </a:rPr>
            </a:br>
            <a:r>
              <a:rPr lang="en-IN" sz="3200" dirty="0">
                <a:solidFill>
                  <a:schemeClr val="tx1"/>
                </a:solidFill>
              </a:rPr>
              <a:t> </a:t>
            </a:r>
            <a:r>
              <a:rPr lang="en-IN" sz="2800" cap="none" dirty="0">
                <a:solidFill>
                  <a:schemeClr val="tx1"/>
                </a:solidFill>
              </a:rPr>
              <a:t>-Introduced six sigma training programs to enhance employee skills.</a:t>
            </a:r>
            <a:br>
              <a:rPr lang="en-IN" sz="2800" cap="none" dirty="0">
                <a:solidFill>
                  <a:schemeClr val="tx1"/>
                </a:solidFill>
              </a:rPr>
            </a:br>
            <a:r>
              <a:rPr lang="en-IN" sz="2800" cap="none" dirty="0">
                <a:solidFill>
                  <a:schemeClr val="tx1"/>
                </a:solidFill>
              </a:rPr>
              <a:t> -Developed clear job roles and performance metrics linked to quality objectives.</a:t>
            </a:r>
            <a:br>
              <a:rPr lang="en-IN" sz="2800" cap="none" dirty="0">
                <a:solidFill>
                  <a:schemeClr val="tx1"/>
                </a:solidFill>
              </a:rPr>
            </a:br>
            <a:r>
              <a:rPr lang="en-IN" sz="2800" cap="none" dirty="0">
                <a:solidFill>
                  <a:schemeClr val="tx1"/>
                </a:solidFill>
              </a:rPr>
              <a:t> -Created employee suggestion systems to encourage innovation problem-solving.</a:t>
            </a:r>
            <a:br>
              <a:rPr lang="en-IN" sz="2800" cap="none" dirty="0">
                <a:solidFill>
                  <a:schemeClr val="tx1"/>
                </a:solidFill>
              </a:rPr>
            </a:br>
            <a:br>
              <a:rPr lang="en-IN" sz="2800" cap="none" dirty="0">
                <a:solidFill>
                  <a:schemeClr val="tx1"/>
                </a:solidFill>
              </a:rPr>
            </a:br>
            <a:r>
              <a:rPr lang="en-IN" sz="3600" b="1" dirty="0">
                <a:solidFill>
                  <a:schemeClr val="tx1"/>
                </a:solidFill>
              </a:rPr>
              <a:t>Outcome:-</a:t>
            </a:r>
            <a:br>
              <a:rPr lang="en-IN" sz="2800" dirty="0">
                <a:solidFill>
                  <a:schemeClr val="tx1"/>
                </a:solidFill>
              </a:rPr>
            </a:br>
            <a:r>
              <a:rPr lang="en-IN" sz="2800" cap="none" dirty="0">
                <a:solidFill>
                  <a:schemeClr val="tx1"/>
                </a:solidFill>
              </a:rPr>
              <a:t>  Improved employee productivity ,reduce turnover, and enhanced overall customer satisfaction.</a:t>
            </a:r>
            <a:endParaRPr lang="en-IN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22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035C7-743E-D58E-3D1A-26930FACE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3685288"/>
          </a:xfrm>
        </p:spPr>
        <p:txBody>
          <a:bodyPr>
            <a:normAutofit/>
          </a:bodyPr>
          <a:lstStyle/>
          <a:p>
            <a:r>
              <a:rPr lang="en-IN" sz="72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61783161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82</TotalTime>
  <Words>407</Words>
  <Application>Microsoft Office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Rockwell</vt:lpstr>
      <vt:lpstr>Gallery</vt:lpstr>
      <vt:lpstr>A presentation on topic  Total quality management(tqm) </vt:lpstr>
      <vt:lpstr>CONTENT:   INTRODUCTION OBJECTIVES OF TQM BENEFITS OF TQM IN HR KEY ROLES OF HR IN TQM CASE STUDY  </vt:lpstr>
      <vt:lpstr>INTRODUCTION:        TQM is a management approach aimed at long term success by focusing on customer satisfaction through continuous improvement of processes, products and services.</vt:lpstr>
      <vt:lpstr>Objectives of TQM: 1.customer satisfaction:  Focus on understanding customer needs and improving their experience. 2.continuous improvement:  Foster a culture of continuous improvement in processes, products and services. 3.employee involvement:  Encourage active participation of employees at all level. 4.leadership commitment:  Secure strong and consistent commitment from top management to set clear quality goals and standards.</vt:lpstr>
      <vt:lpstr>Benefits of TQM in HR: 1.Enhanced employee productivity: continuous skill development and motivation.  2.Reduce attrition rates: Employees feel valued and aligned with quality objectives.  3.Improved communication: Open channels foster trust and collaboration.  4.Customer satisfaction: High-quality products and services result from motivated employee.</vt:lpstr>
      <vt:lpstr>KEY ROLES OF HR IN TQM: 1.Training and development:-Conducting training programs on TQM tools and techniques.  2.EMPLOYEE ENGAGEMENT:-Encouraging participation in quality improvement initiatives.  3.Recruitment and selection:-Hiring employees with the right skills, attitudes, and commitment to quality.  4.PERFORMANCE MANAGEMENT:-Aligning individual and team goals with TQM objectives.</vt:lpstr>
      <vt:lpstr>CASE STUDIES: MOTOROLA: Aligning HR with TQM goals. Context:    Motorola implemented TQM in its HR practices to align employee performance with organizational goals.   TQM Practices:  -Introduced six sigma training programs to enhance employee skills.  -Developed clear job roles and performance metrics linked to quality objectives.  -Created employee suggestion systems to encourage innovation problem-solving.  Outcome:-   Improved employee productivity ,reduce turnover, and enhanced overall customer satisfaction.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lisa singh</dc:creator>
  <cp:lastModifiedBy>OWNER</cp:lastModifiedBy>
  <cp:revision>2</cp:revision>
  <dcterms:created xsi:type="dcterms:W3CDTF">2024-12-14T15:51:08Z</dcterms:created>
  <dcterms:modified xsi:type="dcterms:W3CDTF">2025-01-20T16:24:13Z</dcterms:modified>
</cp:coreProperties>
</file>